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7" r:id="rId3"/>
    <p:sldId id="258" r:id="rId4"/>
    <p:sldId id="260" r:id="rId5"/>
    <p:sldId id="259" r:id="rId6"/>
  </p:sldIdLst>
  <p:sldSz cx="6858000" cy="9144000" type="screen4x3"/>
  <p:notesSz cx="6858000" cy="9144000"/>
  <p:defaultTextStyle>
    <a:defPPr>
      <a:defRPr lang="ja-JP"/>
    </a:defPPr>
    <a:lvl1pPr marL="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kumimoji="1"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21893"/>
    <p:restoredTop sz="94719"/>
  </p:normalViewPr>
  <p:slideViewPr>
    <p:cSldViewPr>
      <p:cViewPr>
        <p:scale>
          <a:sx n="106" d="100"/>
          <a:sy n="106" d="100"/>
        </p:scale>
        <p:origin x="176" y="296"/>
      </p:cViewPr>
      <p:guideLst>
        <p:guide orient="horz" pos="2880"/>
        <p:guide pos="216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png>
</file>

<file path=ppt/media/image2.jpeg>
</file>

<file path=ppt/media/image3.png>
</file>

<file path=ppt/media/image4.png>
</file>

<file path=ppt/media/image5.png>
</file>

<file path=ppt/media/image6.png>
</file>

<file path=ppt/media/image7.tiff>
</file>

<file path=ppt/media/image8.tiff>
</file>

<file path=ppt/media/image9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タイトル スライド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ctrTitle"/>
          </p:nvPr>
        </p:nvSpPr>
        <p:spPr>
          <a:xfrm>
            <a:off x="514350" y="2840568"/>
            <a:ext cx="5829300" cy="1960033"/>
          </a:xfrm>
        </p:spPr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サブタイトル 2"/>
          <p:cNvSpPr>
            <a:spLocks noGrp="1"/>
          </p:cNvSpPr>
          <p:nvPr>
            <p:ph type="subTitle" idx="1"/>
          </p:nvPr>
        </p:nvSpPr>
        <p:spPr>
          <a:xfrm>
            <a:off x="1028700" y="5181600"/>
            <a:ext cx="4800600" cy="23368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kumimoji="1" lang="ja-JP" altLang="en-US"/>
              <a:t>マスタ サブタイトルの書式設定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縦書きタイトルと縦書きテキスト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縦書きタイトル 1"/>
          <p:cNvSpPr>
            <a:spLocks noGrp="1"/>
          </p:cNvSpPr>
          <p:nvPr>
            <p:ph type="title" orient="vert"/>
          </p:nvPr>
        </p:nvSpPr>
        <p:spPr>
          <a:xfrm>
            <a:off x="4972050" y="366185"/>
            <a:ext cx="1543050" cy="7802033"/>
          </a:xfrm>
        </p:spPr>
        <p:txBody>
          <a:bodyPr vert="eaVert"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縦書きテキスト プレースホルダ 2"/>
          <p:cNvSpPr>
            <a:spLocks noGrp="1"/>
          </p:cNvSpPr>
          <p:nvPr>
            <p:ph type="body" orient="vert" idx="1"/>
          </p:nvPr>
        </p:nvSpPr>
        <p:spPr>
          <a:xfrm>
            <a:off x="342900" y="366185"/>
            <a:ext cx="4514850" cy="7802033"/>
          </a:xfrm>
        </p:spPr>
        <p:txBody>
          <a:bodyPr vert="eaVert"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タイトルと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セクション見出し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541735" y="5875867"/>
            <a:ext cx="5829300" cy="1816100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541735" y="3875618"/>
            <a:ext cx="5829300" cy="2000249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2 つ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sz="half" idx="1"/>
          </p:nvPr>
        </p:nvSpPr>
        <p:spPr>
          <a:xfrm>
            <a:off x="34290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3486150" y="2133601"/>
            <a:ext cx="3028950" cy="6034617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比較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342900" y="2046817"/>
            <a:ext cx="303014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4" name="コンテンツ プレースホルダ 3"/>
          <p:cNvSpPr>
            <a:spLocks noGrp="1"/>
          </p:cNvSpPr>
          <p:nvPr>
            <p:ph sz="half" idx="2"/>
          </p:nvPr>
        </p:nvSpPr>
        <p:spPr>
          <a:xfrm>
            <a:off x="342900" y="2899833"/>
            <a:ext cx="303014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5" name="テキスト プレースホルダ 4"/>
          <p:cNvSpPr>
            <a:spLocks noGrp="1"/>
          </p:cNvSpPr>
          <p:nvPr>
            <p:ph type="body" sz="quarter" idx="3"/>
          </p:nvPr>
        </p:nvSpPr>
        <p:spPr>
          <a:xfrm>
            <a:off x="3483769" y="2046817"/>
            <a:ext cx="3031331" cy="853016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6" name="コンテンツ プレースホルダ 5"/>
          <p:cNvSpPr>
            <a:spLocks noGrp="1"/>
          </p:cNvSpPr>
          <p:nvPr>
            <p:ph sz="quarter" idx="4"/>
          </p:nvPr>
        </p:nvSpPr>
        <p:spPr>
          <a:xfrm>
            <a:off x="3483769" y="2899833"/>
            <a:ext cx="3031331" cy="5268384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7" name="日付プレースホルダ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8" name="フッター プレースホルダ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9" name="スライド番号プレースホル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タイトルのみ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日付プレースホルダ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4" name="フッター プレースホルダ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5" name="スライド番号プレースホル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白紙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日付プレースホルダ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3" name="フッター プレースホルダ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4" name="スライド番号プレースホル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タイトル付きのコンテンツ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342900" y="364067"/>
            <a:ext cx="2256235" cy="154940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コンテンツ プレースホルダ 2"/>
          <p:cNvSpPr>
            <a:spLocks noGrp="1"/>
          </p:cNvSpPr>
          <p:nvPr>
            <p:ph idx="1"/>
          </p:nvPr>
        </p:nvSpPr>
        <p:spPr>
          <a:xfrm>
            <a:off x="2681287" y="364067"/>
            <a:ext cx="3833813" cy="7804151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342900" y="1913467"/>
            <a:ext cx="2256235" cy="6254751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タイトル付きの図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1"/>
          <p:cNvSpPr>
            <a:spLocks noGrp="1"/>
          </p:cNvSpPr>
          <p:nvPr>
            <p:ph type="title"/>
          </p:nvPr>
        </p:nvSpPr>
        <p:spPr>
          <a:xfrm>
            <a:off x="1344216" y="6400800"/>
            <a:ext cx="4114800" cy="7556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図プレースホルダ 2"/>
          <p:cNvSpPr>
            <a:spLocks noGrp="1"/>
          </p:cNvSpPr>
          <p:nvPr>
            <p:ph type="pic" idx="1"/>
          </p:nvPr>
        </p:nvSpPr>
        <p:spPr>
          <a:xfrm>
            <a:off x="1344216" y="817033"/>
            <a:ext cx="4114800" cy="54864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kumimoji="1" lang="ja-JP" altLang="en-US"/>
          </a:p>
        </p:txBody>
      </p:sp>
      <p:sp>
        <p:nvSpPr>
          <p:cNvPr id="4" name="テキスト プレースホルダ 3"/>
          <p:cNvSpPr>
            <a:spLocks noGrp="1"/>
          </p:cNvSpPr>
          <p:nvPr>
            <p:ph type="body" sz="half" idx="2"/>
          </p:nvPr>
        </p:nvSpPr>
        <p:spPr>
          <a:xfrm>
            <a:off x="1344216" y="7156451"/>
            <a:ext cx="4114800" cy="1073149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kumimoji="1" lang="ja-JP" altLang="en-US"/>
              <a:t>マスタ テキストの書式設定</a:t>
            </a:r>
          </a:p>
        </p:txBody>
      </p:sp>
      <p:sp>
        <p:nvSpPr>
          <p:cNvPr id="5" name="日付プレースホルダ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6" name="フッター プレースホルダ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kumimoji="1" lang="ja-JP" altLang="en-US"/>
          </a:p>
        </p:txBody>
      </p:sp>
      <p:sp>
        <p:nvSpPr>
          <p:cNvPr id="7" name="スライド番号プレースホル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タイトル プレースホルダ 1"/>
          <p:cNvSpPr>
            <a:spLocks noGrp="1"/>
          </p:cNvSpPr>
          <p:nvPr>
            <p:ph type="title"/>
          </p:nvPr>
        </p:nvSpPr>
        <p:spPr>
          <a:xfrm>
            <a:off x="342900" y="366184"/>
            <a:ext cx="6172200" cy="1524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kumimoji="1" lang="ja-JP" altLang="en-US"/>
              <a:t>マスタ タイトルの書式設定</a:t>
            </a:r>
          </a:p>
        </p:txBody>
      </p:sp>
      <p:sp>
        <p:nvSpPr>
          <p:cNvPr id="3" name="テキスト プレースホルダ 2"/>
          <p:cNvSpPr>
            <a:spLocks noGrp="1"/>
          </p:cNvSpPr>
          <p:nvPr>
            <p:ph type="body" idx="1"/>
          </p:nvPr>
        </p:nvSpPr>
        <p:spPr>
          <a:xfrm>
            <a:off x="342900" y="2133601"/>
            <a:ext cx="6172200" cy="6034617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kumimoji="1" lang="ja-JP" altLang="en-US"/>
              <a:t>マスタ テキストの書式設定</a:t>
            </a:r>
          </a:p>
          <a:p>
            <a:pPr lvl="1"/>
            <a:r>
              <a:rPr kumimoji="1" lang="ja-JP" altLang="en-US"/>
              <a:t>第 </a:t>
            </a:r>
            <a:r>
              <a:rPr kumimoji="1" lang="en-US" altLang="ja-JP"/>
              <a:t>2 </a:t>
            </a:r>
            <a:r>
              <a:rPr kumimoji="1" lang="ja-JP" altLang="en-US"/>
              <a:t>レベル</a:t>
            </a:r>
          </a:p>
          <a:p>
            <a:pPr lvl="2"/>
            <a:r>
              <a:rPr kumimoji="1" lang="ja-JP" altLang="en-US"/>
              <a:t>第 </a:t>
            </a:r>
            <a:r>
              <a:rPr kumimoji="1" lang="en-US" altLang="ja-JP"/>
              <a:t>3 </a:t>
            </a:r>
            <a:r>
              <a:rPr kumimoji="1" lang="ja-JP" altLang="en-US"/>
              <a:t>レベル</a:t>
            </a:r>
          </a:p>
          <a:p>
            <a:pPr lvl="3"/>
            <a:r>
              <a:rPr kumimoji="1" lang="ja-JP" altLang="en-US"/>
              <a:t>第 </a:t>
            </a:r>
            <a:r>
              <a:rPr kumimoji="1" lang="en-US" altLang="ja-JP"/>
              <a:t>4 </a:t>
            </a:r>
            <a:r>
              <a:rPr kumimoji="1" lang="ja-JP" altLang="en-US"/>
              <a:t>レベル</a:t>
            </a:r>
          </a:p>
          <a:p>
            <a:pPr lvl="4"/>
            <a:r>
              <a:rPr kumimoji="1" lang="ja-JP" altLang="en-US"/>
              <a:t>第 </a:t>
            </a:r>
            <a:r>
              <a:rPr kumimoji="1" lang="en-US" altLang="ja-JP"/>
              <a:t>5 </a:t>
            </a:r>
            <a:r>
              <a:rPr kumimoji="1" lang="ja-JP" altLang="en-US"/>
              <a:t>レベル</a:t>
            </a:r>
          </a:p>
        </p:txBody>
      </p:sp>
      <p:sp>
        <p:nvSpPr>
          <p:cNvPr id="4" name="日付プレースホルダ 3"/>
          <p:cNvSpPr>
            <a:spLocks noGrp="1"/>
          </p:cNvSpPr>
          <p:nvPr>
            <p:ph type="dt" sz="half" idx="2"/>
          </p:nvPr>
        </p:nvSpPr>
        <p:spPr>
          <a:xfrm>
            <a:off x="342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E90ED720-0104-4369-84BC-D37694168613}" type="datetimeFigureOut">
              <a:rPr kumimoji="1" lang="ja-JP" altLang="en-US" smtClean="0"/>
              <a:t>2018/9/24</a:t>
            </a:fld>
            <a:endParaRPr kumimoji="1" lang="ja-JP" altLang="en-US"/>
          </a:p>
        </p:txBody>
      </p:sp>
      <p:sp>
        <p:nvSpPr>
          <p:cNvPr id="5" name="フッター プレースホルダ 4"/>
          <p:cNvSpPr>
            <a:spLocks noGrp="1"/>
          </p:cNvSpPr>
          <p:nvPr>
            <p:ph type="ftr" sz="quarter" idx="3"/>
          </p:nvPr>
        </p:nvSpPr>
        <p:spPr>
          <a:xfrm>
            <a:off x="2343150" y="8475134"/>
            <a:ext cx="21717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kumimoji="1" lang="ja-JP" altLang="en-US"/>
          </a:p>
        </p:txBody>
      </p:sp>
      <p:sp>
        <p:nvSpPr>
          <p:cNvPr id="6" name="スライド番号プレースホルダ 5"/>
          <p:cNvSpPr>
            <a:spLocks noGrp="1"/>
          </p:cNvSpPr>
          <p:nvPr>
            <p:ph type="sldNum" sz="quarter" idx="4"/>
          </p:nvPr>
        </p:nvSpPr>
        <p:spPr>
          <a:xfrm>
            <a:off x="4914900" y="8475134"/>
            <a:ext cx="1600200" cy="486833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D2D8002D-B5B0-4BAC-B1F6-782DDCCE6D9C}" type="slidenum">
              <a:rPr kumimoji="1" lang="ja-JP" altLang="en-US" smtClean="0"/>
              <a:t>‹#›</a:t>
            </a:fld>
            <a:endParaRPr kumimoji="1" lang="ja-JP" altLang="en-US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kumimoji="1"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kumimoji="1"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ja-JP"/>
      </a:defPPr>
      <a:lvl1pPr marL="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kumimoji="1"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7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7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7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tiff"/><Relationship Id="rId2" Type="http://schemas.openxmlformats.org/officeDocument/2006/relationships/image" Target="../media/image7.tiff"/><Relationship Id="rId1" Type="http://schemas.openxmlformats.org/officeDocument/2006/relationships/slideLayout" Target="../slideLayouts/slideLayout7.xml"/><Relationship Id="rId4" Type="http://schemas.openxmlformats.org/officeDocument/2006/relationships/image" Target="../media/image9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テキスト ボックス 1"/>
          <p:cNvSpPr txBox="1"/>
          <p:nvPr/>
        </p:nvSpPr>
        <p:spPr>
          <a:xfrm>
            <a:off x="620688" y="3203848"/>
            <a:ext cx="5359993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/>
              <a:t>This </a:t>
            </a:r>
            <a:r>
              <a:rPr kumimoji="1" lang="en-US" altLang="ja-JP" dirty="0" err="1"/>
              <a:t>ppt</a:t>
            </a:r>
            <a:r>
              <a:rPr kumimoji="1" lang="en-US" altLang="ja-JP"/>
              <a:t> is </a:t>
            </a:r>
            <a:r>
              <a:rPr kumimoji="1" lang="en-US" altLang="ja-JP" dirty="0"/>
              <a:t>for summarizing all photography knowledge.</a:t>
            </a:r>
            <a:endParaRPr kumimoji="1" lang="ja-JP" altLang="en-US" dirty="0"/>
          </a:p>
        </p:txBody>
      </p:sp>
    </p:spTree>
    <p:extLst>
      <p:ext uri="{BB962C8B-B14F-4D97-AF65-F5344CB8AC3E}">
        <p14:creationId xmlns:p14="http://schemas.microsoft.com/office/powerpoint/2010/main" val="3850765794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098" name="Picture 2" descr="https://2.img-dpreview.com/files/p/E~TS590x0~articles/3871263180/Graphic.png"/>
          <p:cNvPicPr>
            <a:picLocks noChangeAspect="1" noChangeArrowheads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155575" y="1115616"/>
            <a:ext cx="5619750" cy="489585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2" name="テキスト ボックス 1"/>
          <p:cNvSpPr txBox="1"/>
          <p:nvPr/>
        </p:nvSpPr>
        <p:spPr>
          <a:xfrm>
            <a:off x="0" y="251520"/>
            <a:ext cx="5132752" cy="64633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ja-JP" dirty="0"/>
              <a:t>A perfect picture to illustrate the difference between</a:t>
            </a:r>
          </a:p>
          <a:p>
            <a:r>
              <a:rPr kumimoji="1" lang="en-US" altLang="ja-JP" b="1" dirty="0">
                <a:solidFill>
                  <a:srgbClr val="FF0000"/>
                </a:solidFill>
              </a:rPr>
              <a:t>mirrorless DSLR (</a:t>
            </a:r>
            <a:r>
              <a:rPr kumimoji="1" lang="zh-CN" altLang="en-US" b="1" dirty="0">
                <a:solidFill>
                  <a:srgbClr val="FF0000"/>
                </a:solidFill>
              </a:rPr>
              <a:t>微单</a:t>
            </a:r>
            <a:r>
              <a:rPr kumimoji="1" lang="en-US" altLang="ja-JP" b="1" dirty="0">
                <a:solidFill>
                  <a:srgbClr val="FF0000"/>
                </a:solidFill>
              </a:rPr>
              <a:t>)</a:t>
            </a:r>
            <a:r>
              <a:rPr kumimoji="1" lang="en-US" altLang="ja-JP" dirty="0">
                <a:solidFill>
                  <a:srgbClr val="FF0000"/>
                </a:solidFill>
              </a:rPr>
              <a:t> </a:t>
            </a:r>
            <a:r>
              <a:rPr kumimoji="1" lang="en-US" altLang="ja-JP" dirty="0"/>
              <a:t>and normal </a:t>
            </a:r>
            <a:r>
              <a:rPr kumimoji="1" lang="en-US" altLang="ja-JP" b="1" dirty="0">
                <a:solidFill>
                  <a:srgbClr val="FF0000"/>
                </a:solidFill>
              </a:rPr>
              <a:t>DSLR (</a:t>
            </a:r>
            <a:r>
              <a:rPr kumimoji="1" lang="zh-CN" altLang="en-US" b="1" dirty="0">
                <a:solidFill>
                  <a:srgbClr val="FF0000"/>
                </a:solidFill>
              </a:rPr>
              <a:t>单反</a:t>
            </a:r>
            <a:r>
              <a:rPr kumimoji="1" lang="en-US" altLang="ja-JP" b="1" dirty="0">
                <a:solidFill>
                  <a:srgbClr val="FF0000"/>
                </a:solidFill>
              </a:rPr>
              <a:t>)</a:t>
            </a:r>
            <a:endParaRPr kumimoji="1" lang="ja-JP" altLang="en-US" b="1" dirty="0">
              <a:solidFill>
                <a:srgbClr val="FF0000"/>
              </a:solidFill>
            </a:endParaRPr>
          </a:p>
        </p:txBody>
      </p:sp>
      <p:sp>
        <p:nvSpPr>
          <p:cNvPr id="3" name="テキスト ボックス 2"/>
          <p:cNvSpPr txBox="1"/>
          <p:nvPr/>
        </p:nvSpPr>
        <p:spPr>
          <a:xfrm>
            <a:off x="0" y="6588224"/>
            <a:ext cx="3933055" cy="230832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kumimoji="1" lang="en-US" altLang="ja-JP" dirty="0"/>
              <a:t>Post-Process Skills: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High Dynamic Range (</a:t>
            </a:r>
            <a:r>
              <a:rPr lang="en-US" altLang="ja-JP" b="1" dirty="0">
                <a:solidFill>
                  <a:srgbClr val="FF0000"/>
                </a:solidFill>
              </a:rPr>
              <a:t>HDR</a:t>
            </a:r>
            <a:r>
              <a:rPr lang="en-US" altLang="ja-JP" dirty="0"/>
              <a:t>): The HDR technique involves taking multiple shots of the scene with different exposures (photographers call this “</a:t>
            </a:r>
            <a:r>
              <a:rPr lang="en-US" altLang="ja-JP" b="1" dirty="0">
                <a:solidFill>
                  <a:srgbClr val="FF0000"/>
                </a:solidFill>
              </a:rPr>
              <a:t>bracketing</a:t>
            </a:r>
            <a:r>
              <a:rPr lang="en-US" altLang="ja-JP" dirty="0"/>
              <a:t>”). </a:t>
            </a:r>
            <a:r>
              <a:rPr lang="zh-CN" altLang="en-US" dirty="0"/>
              <a:t>拍几张不同</a:t>
            </a:r>
            <a:r>
              <a:rPr lang="en-US" altLang="zh-CN" dirty="0"/>
              <a:t>Exposure</a:t>
            </a:r>
            <a:r>
              <a:rPr lang="zh-CN" altLang="en-US" dirty="0"/>
              <a:t>的照片，然后</a:t>
            </a:r>
            <a:r>
              <a:rPr lang="en-US" altLang="zh-CN" dirty="0"/>
              <a:t>merge </a:t>
            </a:r>
            <a:r>
              <a:rPr lang="zh-CN" altLang="en-US" dirty="0"/>
              <a:t>（咋</a:t>
            </a:r>
            <a:r>
              <a:rPr lang="en-US" altLang="zh-CN" dirty="0"/>
              <a:t>Merge</a:t>
            </a:r>
            <a:r>
              <a:rPr lang="zh-CN" altLang="en-US" dirty="0"/>
              <a:t>？）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可以用</a:t>
            </a:r>
            <a:r>
              <a:rPr lang="en-US" altLang="zh-CN" dirty="0"/>
              <a:t>lightroom</a:t>
            </a:r>
            <a:r>
              <a:rPr lang="zh-CN" altLang="en-US" dirty="0"/>
              <a:t>来结合两张照片</a:t>
            </a:r>
            <a:endParaRPr lang="en-US" altLang="zh-CN" dirty="0"/>
          </a:p>
        </p:txBody>
      </p:sp>
      <p:pic>
        <p:nvPicPr>
          <p:cNvPr id="4" name="Picture 2" descr="HDR"/>
          <p:cNvPicPr>
            <a:picLocks noChangeAspect="1" noChangeArrowheads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3704002" y="6620192"/>
            <a:ext cx="2857500" cy="1228726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pic>
        <p:nvPicPr>
          <p:cNvPr id="5" name="Picture 2" descr="DSLR Cross Section"/>
          <p:cNvPicPr>
            <a:picLocks noChangeAspect="1" noChangeArrowheads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561502" y="1331640"/>
            <a:ext cx="7620000" cy="3495675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</p:pic>
      <p:sp>
        <p:nvSpPr>
          <p:cNvPr id="6" name="テキスト ボックス 5"/>
          <p:cNvSpPr txBox="1"/>
          <p:nvPr/>
        </p:nvSpPr>
        <p:spPr>
          <a:xfrm>
            <a:off x="6858000" y="897851"/>
            <a:ext cx="1748877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kumimoji="1" lang="en-US" altLang="ja-JP" dirty="0">
                <a:solidFill>
                  <a:srgbClr val="FF0000"/>
                </a:solidFill>
              </a:rPr>
              <a:t>How DSLR works</a:t>
            </a:r>
            <a:endParaRPr kumimoji="1" lang="ja-JP" altLang="en-US" dirty="0">
              <a:solidFill>
                <a:srgbClr val="FF0000"/>
              </a:solidFill>
            </a:endParaRPr>
          </a:p>
        </p:txBody>
      </p:sp>
      <p:sp>
        <p:nvSpPr>
          <p:cNvPr id="7" name="Rectangle 6">
            <a:extLst>
              <a:ext uri="{FF2B5EF4-FFF2-40B4-BE49-F238E27FC236}">
                <a16:creationId xmlns:a16="http://schemas.microsoft.com/office/drawing/2014/main" id="{FA94BB0C-D3E8-4816-9A46-05CB8DAD4507}"/>
              </a:ext>
            </a:extLst>
          </p:cNvPr>
          <p:cNvSpPr/>
          <p:nvPr/>
        </p:nvSpPr>
        <p:spPr>
          <a:xfrm>
            <a:off x="4365104" y="8045878"/>
            <a:ext cx="3429000" cy="1200329"/>
          </a:xfrm>
          <a:prstGeom prst="rect">
            <a:avLst/>
          </a:prstGeom>
        </p:spPr>
        <p:txBody>
          <a:bodyPr>
            <a:spAutoFit/>
          </a:bodyPr>
          <a:lstStyle/>
          <a:p>
            <a:r>
              <a:rPr lang="en-US" altLang="ja-JP" b="1" dirty="0">
                <a:solidFill>
                  <a:srgbClr val="FF0000"/>
                </a:solidFill>
              </a:rPr>
              <a:t>HDR</a:t>
            </a:r>
            <a:r>
              <a:rPr lang="zh-CN" altLang="en-US" dirty="0"/>
              <a:t> </a:t>
            </a:r>
            <a:r>
              <a:rPr lang="en-US" altLang="zh-CN" dirty="0"/>
              <a:t> (High dynamic range)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Camera</a:t>
            </a:r>
            <a:r>
              <a:rPr lang="zh-CN" altLang="en-US" dirty="0"/>
              <a:t> </a:t>
            </a:r>
            <a:r>
              <a:rPr lang="en-US" altLang="zh-CN" dirty="0"/>
              <a:t>sensor</a:t>
            </a:r>
            <a:r>
              <a:rPr lang="ja-JP" altLang="en-US" dirty="0"/>
              <a:t>的性能</a:t>
            </a:r>
            <a:r>
              <a:rPr lang="zh-CN" altLang="en-US" dirty="0"/>
              <a:t>，</a:t>
            </a:r>
            <a:r>
              <a:rPr lang="ja-JP" altLang="en-US" dirty="0"/>
              <a:t>能否很好的</a:t>
            </a:r>
            <a:r>
              <a:rPr lang="en-US" altLang="ja-JP" dirty="0"/>
              <a:t>capture</a:t>
            </a:r>
            <a:r>
              <a:rPr lang="zh-CN" altLang="en-US" dirty="0"/>
              <a:t> </a:t>
            </a:r>
            <a:r>
              <a:rPr lang="en-US" altLang="zh-CN" dirty="0"/>
              <a:t>color</a:t>
            </a:r>
            <a:r>
              <a:rPr lang="zh-CN" altLang="en-US" dirty="0"/>
              <a:t> </a:t>
            </a:r>
            <a:r>
              <a:rPr lang="en-US" altLang="zh-CN" dirty="0"/>
              <a:t>in</a:t>
            </a:r>
            <a:r>
              <a:rPr lang="zh-CN" altLang="en-US" dirty="0"/>
              <a:t> </a:t>
            </a:r>
            <a:r>
              <a:rPr lang="en-US" altLang="zh-CN" dirty="0"/>
              <a:t>both</a:t>
            </a:r>
            <a:r>
              <a:rPr lang="zh-CN" altLang="en-US" dirty="0"/>
              <a:t> </a:t>
            </a:r>
            <a:r>
              <a:rPr lang="en-US" altLang="zh-CN" dirty="0"/>
              <a:t>high</a:t>
            </a:r>
            <a:r>
              <a:rPr lang="zh-CN" altLang="en-US" dirty="0"/>
              <a:t> </a:t>
            </a:r>
            <a:r>
              <a:rPr lang="en-US" altLang="zh-CN" dirty="0"/>
              <a:t>and</a:t>
            </a:r>
            <a:r>
              <a:rPr lang="zh-CN" altLang="en-US" dirty="0"/>
              <a:t> </a:t>
            </a:r>
            <a:r>
              <a:rPr lang="en-US" altLang="zh-CN" dirty="0"/>
              <a:t>low</a:t>
            </a:r>
            <a:r>
              <a:rPr lang="zh-CN" altLang="en-US" dirty="0"/>
              <a:t> </a:t>
            </a:r>
            <a:r>
              <a:rPr lang="en-US" altLang="zh-CN" dirty="0"/>
              <a:t>light</a:t>
            </a:r>
            <a:r>
              <a:rPr lang="zh-CN" altLang="en-US" dirty="0"/>
              <a:t> </a:t>
            </a:r>
            <a:r>
              <a:rPr lang="en-US" altLang="zh-CN" dirty="0"/>
              <a:t>environment</a:t>
            </a:r>
            <a:endParaRPr lang="en-US" altLang="ja-JP" dirty="0"/>
          </a:p>
        </p:txBody>
      </p:sp>
    </p:spTree>
    <p:extLst>
      <p:ext uri="{BB962C8B-B14F-4D97-AF65-F5344CB8AC3E}">
        <p14:creationId xmlns:p14="http://schemas.microsoft.com/office/powerpoint/2010/main" val="370178643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13EB9455-F849-E244-AAFB-6AC0CD3D7143}"/>
              </a:ext>
            </a:extLst>
          </p:cNvPr>
          <p:cNvSpPr txBox="1"/>
          <p:nvPr/>
        </p:nvSpPr>
        <p:spPr>
          <a:xfrm>
            <a:off x="0" y="0"/>
            <a:ext cx="7744428" cy="1754326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dirty="0"/>
              <a:t>Aperture vs. depth of field(</a:t>
            </a:r>
            <a:r>
              <a:rPr lang="ja-JP" altLang="en-US"/>
              <a:t>景深效果</a:t>
            </a:r>
            <a:r>
              <a:rPr lang="en-US" dirty="0"/>
              <a:t>): 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dirty="0"/>
              <a:t>F/#, #</a:t>
            </a:r>
            <a:r>
              <a:rPr lang="ja-JP" altLang="en-US"/>
              <a:t>越大</a:t>
            </a:r>
            <a:r>
              <a:rPr lang="en-US" altLang="ja-JP" dirty="0"/>
              <a:t>aperture</a:t>
            </a:r>
            <a:r>
              <a:rPr lang="ja-JP" altLang="en-US"/>
              <a:t>越小</a:t>
            </a:r>
            <a:r>
              <a:rPr lang="zh-CN" altLang="en-US" dirty="0"/>
              <a:t>，</a:t>
            </a:r>
            <a:r>
              <a:rPr lang="ja-JP" altLang="en-US"/>
              <a:t>拍出来的照片越暗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#</a:t>
            </a:r>
            <a:r>
              <a:rPr lang="ja-JP" altLang="en-US"/>
              <a:t>越大</a:t>
            </a:r>
            <a:r>
              <a:rPr lang="zh-CN" altLang="en-US" dirty="0"/>
              <a:t>，</a:t>
            </a:r>
            <a:r>
              <a:rPr lang="ja-JP" altLang="en-US"/>
              <a:t>拍出来的照片中所有东西就越清晰</a:t>
            </a:r>
            <a:r>
              <a:rPr lang="zh-CN" altLang="en-US" dirty="0"/>
              <a:t>，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dirty="0"/>
              <a:t>#</a:t>
            </a:r>
            <a:r>
              <a:rPr lang="ja-JP" altLang="en-US"/>
              <a:t>越小</a:t>
            </a:r>
            <a:r>
              <a:rPr lang="zh-CN" altLang="en-US" dirty="0"/>
              <a:t>，</a:t>
            </a:r>
            <a:r>
              <a:rPr lang="ja-JP" altLang="en-US"/>
              <a:t>拍出来的照片中就只有一部分清晰</a:t>
            </a:r>
            <a:r>
              <a:rPr lang="zh-CN" altLang="en-US" dirty="0"/>
              <a:t>，</a:t>
            </a:r>
            <a:r>
              <a:rPr lang="ja-JP" altLang="en-US"/>
              <a:t>其他部分模糊</a:t>
            </a:r>
            <a:r>
              <a:rPr lang="zh-CN" altLang="en-US" dirty="0"/>
              <a:t>，</a:t>
            </a:r>
            <a:r>
              <a:rPr lang="ja-JP" altLang="en-US"/>
              <a:t>景深效果大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/>
              <a:t>一般</a:t>
            </a:r>
            <a:r>
              <a:rPr lang="en-US" altLang="ja-JP" dirty="0"/>
              <a:t>Nikon</a:t>
            </a:r>
            <a:r>
              <a:rPr lang="ja-JP" altLang="en-US"/>
              <a:t>的</a:t>
            </a:r>
            <a:r>
              <a:rPr lang="en-US" altLang="ja-JP" dirty="0"/>
              <a:t>portrait</a:t>
            </a:r>
            <a:r>
              <a:rPr lang="zh-CN" altLang="en-US" dirty="0"/>
              <a:t> </a:t>
            </a:r>
            <a:r>
              <a:rPr lang="en-US" altLang="zh-CN" dirty="0"/>
              <a:t>lens</a:t>
            </a:r>
            <a:r>
              <a:rPr lang="ja-JP" altLang="en-US"/>
              <a:t>的</a:t>
            </a:r>
            <a:r>
              <a:rPr lang="en-US" altLang="ja-JP" dirty="0"/>
              <a:t>F</a:t>
            </a:r>
            <a:r>
              <a:rPr lang="en-US" altLang="zh-CN" dirty="0"/>
              <a:t>/#</a:t>
            </a:r>
            <a:r>
              <a:rPr lang="ja-JP" altLang="en-US"/>
              <a:t>是</a:t>
            </a:r>
            <a:r>
              <a:rPr lang="en-US" altLang="zh-CN" dirty="0"/>
              <a:t>1.4</a:t>
            </a:r>
            <a:r>
              <a:rPr lang="ja-JP" altLang="en-US"/>
              <a:t>或</a:t>
            </a:r>
            <a:r>
              <a:rPr lang="en-US" altLang="zh-CN" dirty="0"/>
              <a:t>1.8</a:t>
            </a:r>
            <a:r>
              <a:rPr lang="zh-CN" altLang="en-US" dirty="0"/>
              <a:t>，</a:t>
            </a:r>
            <a:r>
              <a:rPr lang="ja-JP" altLang="en-US"/>
              <a:t>拍出来的景深效果大</a:t>
            </a:r>
            <a:endParaRPr lang="en-US" altLang="ja-JP" dirty="0"/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/>
              <a:t>具体效果见下图</a:t>
            </a:r>
            <a:endParaRPr lang="en-US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A4BFF6C8-E192-4C42-B51F-EBD4444213CB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1907704"/>
            <a:ext cx="6858000" cy="2944906"/>
          </a:xfrm>
          <a:prstGeom prst="rect">
            <a:avLst/>
          </a:prstGeom>
        </p:spPr>
      </p:pic>
      <p:sp>
        <p:nvSpPr>
          <p:cNvPr id="5" name="テキスト ボックス 1">
            <a:extLst>
              <a:ext uri="{FF2B5EF4-FFF2-40B4-BE49-F238E27FC236}">
                <a16:creationId xmlns:a16="http://schemas.microsoft.com/office/drawing/2014/main" id="{462D6A57-2568-45DA-B857-7D4B0A430CEC}"/>
              </a:ext>
            </a:extLst>
          </p:cNvPr>
          <p:cNvSpPr txBox="1"/>
          <p:nvPr/>
        </p:nvSpPr>
        <p:spPr>
          <a:xfrm>
            <a:off x="0" y="6084168"/>
            <a:ext cx="6858000" cy="258532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CN" dirty="0"/>
              <a:t>Lens</a:t>
            </a:r>
            <a:r>
              <a:rPr lang="zh-CN" altLang="en-US" dirty="0"/>
              <a:t>的各种参数怎么看：</a:t>
            </a:r>
            <a:endParaRPr lang="en-US" altLang="zh-CN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AF-S</a:t>
            </a:r>
            <a:r>
              <a:rPr lang="en-US" altLang="zh-CN" dirty="0"/>
              <a:t>: auto focus single, </a:t>
            </a:r>
            <a:r>
              <a:rPr lang="zh-CN" altLang="en-US" dirty="0"/>
              <a:t>一般用来拍静止物体的</a:t>
            </a:r>
            <a:r>
              <a:rPr lang="en-US" altLang="zh-CN" dirty="0"/>
              <a:t>lens(e.g., </a:t>
            </a:r>
            <a:r>
              <a:rPr lang="zh-CN" altLang="en-US" dirty="0"/>
              <a:t>拍花，人的</a:t>
            </a:r>
            <a:r>
              <a:rPr lang="en-US" altLang="zh-CN" dirty="0"/>
              <a:t>portrait lens)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AF-C</a:t>
            </a:r>
            <a:r>
              <a:rPr lang="en-US" altLang="zh-CN" dirty="0"/>
              <a:t>: auto focus continuous, </a:t>
            </a:r>
            <a:r>
              <a:rPr lang="zh-CN" altLang="en-US" dirty="0"/>
              <a:t>内部有</a:t>
            </a:r>
            <a:r>
              <a:rPr lang="en-US" altLang="zh-CN" dirty="0"/>
              <a:t>servo</a:t>
            </a:r>
            <a:r>
              <a:rPr lang="zh-CN" altLang="en-US" dirty="0"/>
              <a:t>，可以连续多次自动对焦，用来拍摄移动物体</a:t>
            </a:r>
            <a:r>
              <a:rPr lang="en-US" altLang="zh-CN" dirty="0"/>
              <a:t>(</a:t>
            </a:r>
            <a:r>
              <a:rPr lang="zh-CN" altLang="en-US" dirty="0"/>
              <a:t>比如说跑来跑去的狗</a:t>
            </a:r>
            <a:r>
              <a:rPr lang="en-US" altLang="zh-CN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FX</a:t>
            </a:r>
            <a:r>
              <a:rPr lang="en-US" altLang="zh-CN" dirty="0"/>
              <a:t>: full frame lens, </a:t>
            </a:r>
            <a:r>
              <a:rPr lang="zh-CN" altLang="en-US" dirty="0"/>
              <a:t>用来装在</a:t>
            </a:r>
            <a:r>
              <a:rPr lang="en-US" altLang="zh-CN" dirty="0"/>
              <a:t>sensor</a:t>
            </a:r>
            <a:r>
              <a:rPr lang="zh-CN" altLang="en-US" dirty="0"/>
              <a:t>是</a:t>
            </a:r>
            <a:r>
              <a:rPr lang="en-US" altLang="zh-CN" dirty="0"/>
              <a:t>36x24 mm</a:t>
            </a:r>
            <a:r>
              <a:rPr lang="zh-CN" altLang="en-US" dirty="0"/>
              <a:t>的相机上的</a:t>
            </a:r>
            <a:r>
              <a:rPr lang="en-US" altLang="zh-CN" dirty="0"/>
              <a:t>lens</a:t>
            </a:r>
            <a:endParaRPr lang="en-US" altLang="zh-CN" b="1" dirty="0">
              <a:solidFill>
                <a:srgbClr val="FF0000"/>
              </a:solidFill>
            </a:endParaRP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DX</a:t>
            </a:r>
            <a:r>
              <a:rPr lang="en-US" altLang="zh-CN" dirty="0"/>
              <a:t>:</a:t>
            </a:r>
            <a:r>
              <a:rPr lang="zh-CN" altLang="en-US" dirty="0"/>
              <a:t>用来装在</a:t>
            </a:r>
            <a:r>
              <a:rPr lang="en-US" altLang="zh-CN" dirty="0"/>
              <a:t>sensor</a:t>
            </a:r>
            <a:r>
              <a:rPr lang="zh-CN" altLang="en-US" dirty="0"/>
              <a:t>是</a:t>
            </a:r>
            <a:r>
              <a:rPr lang="en-US" altLang="zh-CN" dirty="0"/>
              <a:t>24x16 mm</a:t>
            </a:r>
            <a:r>
              <a:rPr lang="zh-CN" altLang="en-US" dirty="0"/>
              <a:t>的相机上的</a:t>
            </a:r>
            <a:r>
              <a:rPr lang="en-US" altLang="zh-CN" dirty="0"/>
              <a:t>lens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zh-CN" b="1" dirty="0">
                <a:solidFill>
                  <a:srgbClr val="FF0000"/>
                </a:solidFill>
              </a:rPr>
              <a:t>Prime</a:t>
            </a:r>
            <a:r>
              <a:rPr lang="en-US" altLang="zh-CN" dirty="0"/>
              <a:t> vs. </a:t>
            </a:r>
            <a:r>
              <a:rPr lang="en-US" altLang="zh-CN" b="1" dirty="0">
                <a:solidFill>
                  <a:srgbClr val="FF0000"/>
                </a:solidFill>
              </a:rPr>
              <a:t>zoom</a:t>
            </a:r>
            <a:r>
              <a:rPr lang="en-US" altLang="zh-CN" dirty="0"/>
              <a:t> lens: prime lens</a:t>
            </a:r>
            <a:r>
              <a:rPr lang="zh-CN" altLang="en-US" dirty="0"/>
              <a:t>是不能</a:t>
            </a:r>
            <a:r>
              <a:rPr lang="en-US" altLang="zh-CN" dirty="0"/>
              <a:t>zoom</a:t>
            </a:r>
            <a:r>
              <a:rPr lang="zh-CN" altLang="en-US" dirty="0"/>
              <a:t>的顶焦距</a:t>
            </a:r>
            <a:r>
              <a:rPr lang="en-US" altLang="zh-CN" dirty="0"/>
              <a:t>lens</a:t>
            </a:r>
            <a:r>
              <a:rPr lang="zh-CN" altLang="en-US" dirty="0"/>
              <a:t>，</a:t>
            </a:r>
            <a:r>
              <a:rPr lang="en-US" altLang="zh-CN" dirty="0"/>
              <a:t>zoom lens</a:t>
            </a:r>
            <a:r>
              <a:rPr lang="zh-CN" altLang="en-US" dirty="0"/>
              <a:t>不解释</a:t>
            </a:r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1332440179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FC600AF6-2093-C746-A9F6-AEB370CC69D0}"/>
              </a:ext>
            </a:extLst>
          </p:cNvPr>
          <p:cNvSpPr txBox="1"/>
          <p:nvPr/>
        </p:nvSpPr>
        <p:spPr>
          <a:xfrm>
            <a:off x="0" y="20486"/>
            <a:ext cx="6858000" cy="729430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0000"/>
                </a:solidFill>
              </a:rPr>
              <a:t>Exposure meter</a:t>
            </a:r>
            <a:r>
              <a:rPr lang="en-US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就是相机上那个从</a:t>
            </a:r>
            <a:r>
              <a:rPr lang="en-US" altLang="zh-CN" dirty="0"/>
              <a:t>-3</a:t>
            </a:r>
            <a:r>
              <a:rPr lang="ja-JP" altLang="en-US" dirty="0"/>
              <a:t>到</a:t>
            </a:r>
            <a:r>
              <a:rPr lang="en-US" altLang="zh-CN" dirty="0"/>
              <a:t>+3</a:t>
            </a:r>
            <a:r>
              <a:rPr lang="ja-JP" altLang="en-US" dirty="0"/>
              <a:t>的东西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ja-JP" altLang="en-US" dirty="0"/>
              <a:t>这个叫法是</a:t>
            </a:r>
            <a:r>
              <a:rPr lang="zh-CN" altLang="en-US" dirty="0"/>
              <a:t> </a:t>
            </a:r>
            <a:r>
              <a:rPr lang="en-US" altLang="zh-CN" dirty="0"/>
              <a:t>#</a:t>
            </a:r>
            <a:r>
              <a:rPr lang="zh-CN" altLang="en-US" dirty="0"/>
              <a:t> </a:t>
            </a:r>
            <a:r>
              <a:rPr lang="en-US" altLang="zh-CN" dirty="0"/>
              <a:t>stops, </a:t>
            </a:r>
            <a:r>
              <a:rPr lang="zh-CN" altLang="en-US" dirty="0"/>
              <a:t>见有图</a:t>
            </a:r>
            <a:r>
              <a:rPr lang="en-US" altLang="zh-CN" dirty="0"/>
              <a:t>)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zh-CN" dirty="0"/>
              <a:t>Stop</a:t>
            </a:r>
            <a:r>
              <a:rPr lang="zh-CN" altLang="en-US" dirty="0"/>
              <a:t>的含义</a:t>
            </a:r>
            <a:r>
              <a:rPr lang="en-US" altLang="zh-CN" dirty="0"/>
              <a:t>: </a:t>
            </a:r>
            <a:r>
              <a:rPr lang="en-US" altLang="zh-CN" b="1" dirty="0"/>
              <a:t>increase by 1 stop </a:t>
            </a:r>
            <a:r>
              <a:rPr lang="en-US" altLang="zh-CN" dirty="0"/>
              <a:t>= 2x the light into camera; </a:t>
            </a:r>
            <a:r>
              <a:rPr lang="en-US" altLang="zh-CN" b="1" dirty="0"/>
              <a:t>decrease by 1 stop </a:t>
            </a:r>
            <a:r>
              <a:rPr lang="en-US" altLang="zh-CN" dirty="0"/>
              <a:t>= ½ the light into camera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en-US" altLang="ja-JP" dirty="0"/>
              <a:t>E.g., F/2 to F/2.8 = decease 1 stop (-1 stop); shutter 1/30 to 1/15 = +1 stop; ISO 400 to 200 = -1 stop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我的</a:t>
            </a:r>
            <a:r>
              <a:rPr lang="en-US" altLang="ja-JP" dirty="0"/>
              <a:t>D</a:t>
            </a:r>
            <a:r>
              <a:rPr lang="en-US" altLang="zh-CN" dirty="0"/>
              <a:t>850</a:t>
            </a:r>
            <a:r>
              <a:rPr lang="ja-JP" altLang="en-US" dirty="0"/>
              <a:t>上有</a:t>
            </a:r>
            <a:r>
              <a:rPr lang="en-US" altLang="zh-CN" dirty="0"/>
              <a:t>2</a:t>
            </a:r>
            <a:r>
              <a:rPr lang="ja-JP" altLang="en-US" dirty="0"/>
              <a:t>个这种</a:t>
            </a:r>
            <a:r>
              <a:rPr lang="en-US" altLang="ja-JP" dirty="0"/>
              <a:t>meter</a:t>
            </a:r>
            <a:r>
              <a:rPr lang="zh-CN" altLang="en-US" dirty="0"/>
              <a:t>，</a:t>
            </a:r>
            <a:r>
              <a:rPr lang="ja-JP" altLang="en-US" dirty="0"/>
              <a:t>一个是自动的</a:t>
            </a:r>
            <a:r>
              <a:rPr lang="zh-CN" altLang="en-US" dirty="0"/>
              <a:t>，</a:t>
            </a:r>
            <a:r>
              <a:rPr lang="ja-JP" altLang="en-US" dirty="0"/>
              <a:t>如果是</a:t>
            </a:r>
            <a:r>
              <a:rPr lang="en-US" altLang="ja-JP" dirty="0"/>
              <a:t>manual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  <a:r>
              <a:rPr lang="zh-CN" altLang="en-US" dirty="0"/>
              <a:t>，</a:t>
            </a:r>
            <a:r>
              <a:rPr lang="ja-JP" altLang="en-US" dirty="0"/>
              <a:t>这个</a:t>
            </a:r>
            <a:r>
              <a:rPr lang="en-US" altLang="ja-JP" dirty="0"/>
              <a:t>meter</a:t>
            </a:r>
            <a:r>
              <a:rPr lang="ja-JP" altLang="en-US" dirty="0"/>
              <a:t>会根据我的</a:t>
            </a:r>
            <a:r>
              <a:rPr lang="en-US" altLang="ja-JP" dirty="0"/>
              <a:t>aperture</a:t>
            </a:r>
            <a:r>
              <a:rPr lang="zh-CN" altLang="en-US" dirty="0"/>
              <a:t>，</a:t>
            </a:r>
            <a:r>
              <a:rPr lang="en-US" altLang="zh-CN" dirty="0"/>
              <a:t>shutter</a:t>
            </a:r>
            <a:r>
              <a:rPr lang="zh-CN" altLang="en-US" dirty="0"/>
              <a:t> </a:t>
            </a:r>
            <a:r>
              <a:rPr lang="en-US" altLang="zh-CN" dirty="0"/>
              <a:t>speed</a:t>
            </a:r>
            <a:r>
              <a:rPr lang="ja-JP" altLang="en-US" dirty="0"/>
              <a:t>变化而变化</a:t>
            </a:r>
            <a:r>
              <a:rPr lang="zh-CN" altLang="en-US" dirty="0"/>
              <a:t>，</a:t>
            </a:r>
            <a:r>
              <a:rPr lang="ja-JP" altLang="en-US" dirty="0"/>
              <a:t>为设参数提供参考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另一个是按一个按钮出现的</a:t>
            </a:r>
            <a:r>
              <a:rPr lang="zh-CN" altLang="en-US" dirty="0"/>
              <a:t>，</a:t>
            </a:r>
            <a:r>
              <a:rPr lang="ja-JP" altLang="en-US" dirty="0"/>
              <a:t>这个是</a:t>
            </a:r>
            <a:r>
              <a:rPr lang="en-US" altLang="ja-JP" b="1" dirty="0">
                <a:solidFill>
                  <a:srgbClr val="FF0000"/>
                </a:solidFill>
              </a:rPr>
              <a:t>exposure</a:t>
            </a:r>
            <a:r>
              <a:rPr lang="zh-CN" altLang="en-US" b="1" dirty="0">
                <a:solidFill>
                  <a:srgbClr val="FF0000"/>
                </a:solidFill>
              </a:rPr>
              <a:t> </a:t>
            </a:r>
            <a:r>
              <a:rPr lang="en-US" altLang="zh-CN" b="1" dirty="0">
                <a:solidFill>
                  <a:srgbClr val="FF0000"/>
                </a:solidFill>
              </a:rPr>
              <a:t>compensation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在不同的设置</a:t>
            </a:r>
            <a:r>
              <a:rPr lang="en-US" altLang="ja-JP" dirty="0"/>
              <a:t>(aperture priority, shutter priority, </a:t>
            </a:r>
            <a:r>
              <a:rPr lang="en-US" altLang="ja-JP" dirty="0" err="1"/>
              <a:t>etc</a:t>
            </a:r>
            <a:r>
              <a:rPr lang="en-US" altLang="ja-JP" dirty="0"/>
              <a:t>)</a:t>
            </a:r>
            <a:r>
              <a:rPr lang="ja-JP" altLang="en-US" dirty="0"/>
              <a:t>的情况下</a:t>
            </a:r>
            <a:r>
              <a:rPr lang="zh-CN" altLang="en-US" dirty="0"/>
              <a:t>，</a:t>
            </a:r>
            <a:r>
              <a:rPr lang="ja-JP" altLang="en-US" dirty="0"/>
              <a:t>这个</a:t>
            </a:r>
            <a:r>
              <a:rPr lang="en-US" altLang="ja-JP" dirty="0"/>
              <a:t>compensation</a:t>
            </a:r>
            <a:r>
              <a:rPr lang="ja-JP" altLang="en-US" dirty="0"/>
              <a:t>会通过自动变更不同的东西</a:t>
            </a:r>
            <a:r>
              <a:rPr lang="en-US" altLang="ja-JP" dirty="0"/>
              <a:t>(shutter</a:t>
            </a:r>
            <a:r>
              <a:rPr lang="zh-CN" altLang="en-US" dirty="0"/>
              <a:t> </a:t>
            </a:r>
            <a:r>
              <a:rPr lang="en-US" altLang="zh-CN" dirty="0"/>
              <a:t>speed, aperture size, etc.</a:t>
            </a:r>
            <a:r>
              <a:rPr lang="en-US" altLang="ja-JP" dirty="0"/>
              <a:t>)</a:t>
            </a:r>
            <a:r>
              <a:rPr lang="ja-JP" altLang="en-US" dirty="0"/>
              <a:t>从而变更</a:t>
            </a:r>
            <a:r>
              <a:rPr lang="en-US" altLang="ja-JP" dirty="0"/>
              <a:t>exposure</a:t>
            </a:r>
          </a:p>
          <a:p>
            <a:pPr marL="742950" lvl="1" indent="-285750">
              <a:buFont typeface="Arial" panose="020B0604020202020204" pitchFamily="34" charset="0"/>
              <a:buChar char="•"/>
            </a:pPr>
            <a:r>
              <a:rPr lang="ja-JP" altLang="en-US" dirty="0"/>
              <a:t>在</a:t>
            </a:r>
            <a:r>
              <a:rPr lang="en-US" altLang="ja-JP" dirty="0"/>
              <a:t>manual</a:t>
            </a:r>
            <a:r>
              <a:rPr lang="zh-CN" altLang="en-US" dirty="0"/>
              <a:t> </a:t>
            </a:r>
            <a:r>
              <a:rPr lang="en-US" altLang="zh-CN" dirty="0"/>
              <a:t>mode</a:t>
            </a:r>
            <a:r>
              <a:rPr lang="ja-JP" altLang="en-US" dirty="0"/>
              <a:t>的情况下</a:t>
            </a:r>
            <a:r>
              <a:rPr lang="zh-CN" altLang="en-US" dirty="0"/>
              <a:t>，</a:t>
            </a:r>
            <a:r>
              <a:rPr lang="ja-JP" altLang="en-US" dirty="0"/>
              <a:t>用这个</a:t>
            </a:r>
            <a:r>
              <a:rPr lang="en-US" altLang="ja-JP" dirty="0"/>
              <a:t>compensation</a:t>
            </a:r>
            <a:r>
              <a:rPr lang="ja-JP" altLang="en-US" dirty="0"/>
              <a:t>毫无意义</a:t>
            </a:r>
            <a:endParaRPr lang="en-US" altLang="ja-JP" dirty="0"/>
          </a:p>
          <a:p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PASM</a:t>
            </a:r>
            <a:r>
              <a:rPr lang="en-US" altLang="ja-JP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Program (</a:t>
            </a:r>
            <a:r>
              <a:rPr lang="ja-JP" altLang="en-US" dirty="0"/>
              <a:t>全自动</a:t>
            </a:r>
            <a:r>
              <a:rPr lang="en-US" altLang="ja-JP" dirty="0"/>
              <a:t>), aperture priority</a:t>
            </a:r>
            <a:r>
              <a:rPr lang="zh-CN" altLang="en-US" dirty="0"/>
              <a:t> </a:t>
            </a:r>
            <a:r>
              <a:rPr lang="en-US" altLang="zh-CN" dirty="0"/>
              <a:t>(</a:t>
            </a:r>
            <a:r>
              <a:rPr lang="ja-JP" altLang="en-US" dirty="0"/>
              <a:t>当想要特定景深的时候</a:t>
            </a:r>
            <a:r>
              <a:rPr lang="zh-CN" altLang="en-US" dirty="0"/>
              <a:t>，</a:t>
            </a:r>
            <a:r>
              <a:rPr lang="ja-JP" altLang="en-US" dirty="0"/>
              <a:t>自己选</a:t>
            </a:r>
            <a:r>
              <a:rPr lang="en-US" altLang="ja-JP" dirty="0"/>
              <a:t>F</a:t>
            </a:r>
            <a:r>
              <a:rPr lang="ja-JP" altLang="en-US" dirty="0"/>
              <a:t>值</a:t>
            </a:r>
            <a:r>
              <a:rPr lang="en-US" altLang="zh-CN" dirty="0"/>
              <a:t>)</a:t>
            </a:r>
            <a:r>
              <a:rPr lang="en-US" altLang="ja-JP" dirty="0"/>
              <a:t>, shutter priority (</a:t>
            </a:r>
            <a:r>
              <a:rPr lang="ja-JP" altLang="en-US" dirty="0"/>
              <a:t>当拍摄</a:t>
            </a:r>
            <a:r>
              <a:rPr lang="en-US" altLang="ja-JP" dirty="0"/>
              <a:t>sports</a:t>
            </a:r>
            <a:r>
              <a:rPr lang="ja-JP" altLang="en-US" dirty="0"/>
              <a:t>的时候</a:t>
            </a:r>
            <a:r>
              <a:rPr lang="zh-CN" altLang="en-US" dirty="0"/>
              <a:t>，</a:t>
            </a:r>
            <a:r>
              <a:rPr lang="ja-JP" altLang="en-US" dirty="0"/>
              <a:t>自己选</a:t>
            </a:r>
            <a:r>
              <a:rPr lang="en-US" altLang="ja-JP" dirty="0"/>
              <a:t>shutter</a:t>
            </a:r>
            <a:r>
              <a:rPr lang="ja-JP" altLang="en-US" dirty="0"/>
              <a:t>速度</a:t>
            </a:r>
            <a:r>
              <a:rPr lang="en-US" altLang="ja-JP" dirty="0"/>
              <a:t>), manual (</a:t>
            </a:r>
            <a:r>
              <a:rPr lang="ja-JP" altLang="en-US" dirty="0"/>
              <a:t>全手动</a:t>
            </a:r>
            <a:r>
              <a:rPr lang="en-US" altLang="ja-JP" dirty="0"/>
              <a:t>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endParaRPr lang="en-US" altLang="ja-JP" dirty="0"/>
          </a:p>
          <a:p>
            <a:r>
              <a:rPr lang="en-US" altLang="ja-JP" b="1" dirty="0">
                <a:solidFill>
                  <a:srgbClr val="FF0000"/>
                </a:solidFill>
              </a:rPr>
              <a:t>Histogram</a:t>
            </a:r>
            <a:r>
              <a:rPr lang="en-US" altLang="ja-JP" dirty="0"/>
              <a:t>: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zh-CN" altLang="en-US" dirty="0"/>
              <a:t>就是右边的图；有些图也会将</a:t>
            </a:r>
            <a:r>
              <a:rPr lang="en-US" altLang="zh-CN" dirty="0"/>
              <a:t>histogram</a:t>
            </a:r>
            <a:r>
              <a:rPr lang="zh-CN" altLang="en-US" dirty="0"/>
              <a:t>分成</a:t>
            </a:r>
            <a:r>
              <a:rPr lang="en-US" altLang="zh-CN" dirty="0"/>
              <a:t>3</a:t>
            </a:r>
            <a:r>
              <a:rPr lang="zh-CN" altLang="en-US" dirty="0"/>
              <a:t>原色的表示方法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Is a graph that shows the </a:t>
            </a:r>
            <a:r>
              <a:rPr lang="en-US" altLang="ja-JP" b="1" dirty="0"/>
              <a:t>exposure of every part of the frame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A</a:t>
            </a:r>
            <a:r>
              <a:rPr lang="zh-CN" altLang="en-US" dirty="0"/>
              <a:t> </a:t>
            </a:r>
            <a:r>
              <a:rPr lang="en-US" altLang="zh-CN" dirty="0"/>
              <a:t>good</a:t>
            </a:r>
            <a:r>
              <a:rPr lang="zh-CN" altLang="en-US" dirty="0"/>
              <a:t> </a:t>
            </a:r>
            <a:r>
              <a:rPr lang="en-US" altLang="zh-CN" dirty="0"/>
              <a:t>photo</a:t>
            </a:r>
            <a:r>
              <a:rPr lang="zh-CN" altLang="en-US" dirty="0"/>
              <a:t> </a:t>
            </a:r>
            <a:r>
              <a:rPr lang="en-US" altLang="zh-CN" dirty="0"/>
              <a:t>shall have a histogram of </a:t>
            </a:r>
            <a:r>
              <a:rPr lang="zh-CN" altLang="en-US" dirty="0"/>
              <a:t>中间</a:t>
            </a:r>
            <a:r>
              <a:rPr lang="en-US" altLang="zh-CN" dirty="0"/>
              <a:t>(</a:t>
            </a:r>
            <a:r>
              <a:rPr lang="zh-CN" altLang="en-US" dirty="0"/>
              <a:t>红框部分</a:t>
            </a:r>
            <a:r>
              <a:rPr lang="en-US" altLang="zh-CN" dirty="0"/>
              <a:t>)</a:t>
            </a:r>
            <a:r>
              <a:rPr lang="zh-CN" altLang="en-US" dirty="0"/>
              <a:t>高两边低 </a:t>
            </a:r>
            <a:r>
              <a:rPr lang="en-US" altLang="zh-CN" dirty="0"/>
              <a:t>shape</a:t>
            </a:r>
            <a:endParaRPr lang="en-US" altLang="ja-JP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dirty="0"/>
              <a:t>Manual mode</a:t>
            </a:r>
            <a:r>
              <a:rPr lang="zh-CN" altLang="en-US" dirty="0"/>
              <a:t>的时候，</a:t>
            </a:r>
            <a:r>
              <a:rPr lang="en-US" altLang="zh-CN" dirty="0"/>
              <a:t>histogram</a:t>
            </a:r>
            <a:r>
              <a:rPr lang="zh-CN" altLang="en-US" dirty="0"/>
              <a:t>是个很好的参考</a:t>
            </a:r>
            <a:endParaRPr lang="en-US" altLang="ja-JP" dirty="0"/>
          </a:p>
        </p:txBody>
      </p:sp>
      <p:pic>
        <p:nvPicPr>
          <p:cNvPr id="4" name="Picture 3">
            <a:extLst>
              <a:ext uri="{FF2B5EF4-FFF2-40B4-BE49-F238E27FC236}">
                <a16:creationId xmlns:a16="http://schemas.microsoft.com/office/drawing/2014/main" id="{E4058A1A-AA9D-466A-A08B-324AFB6DEFB4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525344" y="4211960"/>
            <a:ext cx="4666084" cy="2384723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E9E636BC-353A-4810-97C3-D3CE6768740C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597352" y="107504"/>
            <a:ext cx="4094782" cy="208943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2565808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extBox 1">
            <a:extLst>
              <a:ext uri="{FF2B5EF4-FFF2-40B4-BE49-F238E27FC236}">
                <a16:creationId xmlns:a16="http://schemas.microsoft.com/office/drawing/2014/main" id="{8C646040-2727-8241-ABD4-438475CD1A1C}"/>
              </a:ext>
            </a:extLst>
          </p:cNvPr>
          <p:cNvSpPr txBox="1"/>
          <p:nvPr/>
        </p:nvSpPr>
        <p:spPr>
          <a:xfrm>
            <a:off x="1" y="0"/>
            <a:ext cx="5811756" cy="224676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sz="1400" dirty="0"/>
              <a:t>Photo composition, </a:t>
            </a:r>
            <a:r>
              <a:rPr lang="ja-JP" altLang="en-US" sz="1400"/>
              <a:t>怎样构图</a:t>
            </a:r>
            <a:r>
              <a:rPr lang="zh-CN" altLang="en-US" sz="1400" dirty="0"/>
              <a:t>，</a:t>
            </a:r>
            <a:r>
              <a:rPr lang="ja-JP" altLang="en-US" sz="1400"/>
              <a:t>有些专用术语</a:t>
            </a:r>
            <a:endParaRPr lang="en-US" altLang="zh-CN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Head room: space above subject’s head (portrait photos)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b="1" dirty="0">
                <a:solidFill>
                  <a:srgbClr val="FF0000"/>
                </a:solidFill>
              </a:rPr>
              <a:t>Rule of thirds</a:t>
            </a:r>
            <a:r>
              <a:rPr lang="en-US" sz="1400" dirty="0"/>
              <a:t>: </a:t>
            </a:r>
            <a:r>
              <a:rPr lang="ja-JP" altLang="en-US" sz="1400"/>
              <a:t>见右图</a:t>
            </a:r>
            <a:r>
              <a:rPr lang="zh-CN" altLang="en-US" sz="1400" dirty="0"/>
              <a:t>，</a:t>
            </a:r>
            <a:r>
              <a:rPr lang="ja-JP" altLang="en-US" sz="1400"/>
              <a:t>尽量将</a:t>
            </a:r>
            <a:r>
              <a:rPr lang="en-US" altLang="ja-JP" sz="1400" dirty="0"/>
              <a:t>subject</a:t>
            </a:r>
            <a:r>
              <a:rPr lang="ja-JP" altLang="en-US" sz="1400"/>
              <a:t>放到黄线的焦点上</a:t>
            </a:r>
            <a:r>
              <a:rPr lang="zh-CN" altLang="en-US" sz="1400" dirty="0"/>
              <a:t>，</a:t>
            </a:r>
            <a:r>
              <a:rPr lang="ja-JP" altLang="en-US" sz="1400"/>
              <a:t>或者与线平行</a:t>
            </a:r>
            <a:r>
              <a:rPr lang="zh-CN" altLang="en-US" sz="1400" dirty="0"/>
              <a:t>；</a:t>
            </a:r>
            <a:r>
              <a:rPr lang="ja-JP" altLang="en-US" sz="1400"/>
              <a:t>能使照片看起来更专业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altLang="ja-JP" sz="1400" dirty="0"/>
              <a:t>Golden</a:t>
            </a:r>
            <a:r>
              <a:rPr lang="zh-CN" altLang="en-US" sz="1400" dirty="0"/>
              <a:t> </a:t>
            </a:r>
            <a:r>
              <a:rPr lang="en-US" altLang="zh-CN" sz="1400" dirty="0"/>
              <a:t>Ratio</a:t>
            </a:r>
            <a:r>
              <a:rPr lang="zh-CN" altLang="en-US" sz="1400" dirty="0"/>
              <a:t> </a:t>
            </a:r>
            <a:r>
              <a:rPr lang="en-US" altLang="zh-CN" sz="1400" dirty="0"/>
              <a:t>(Fibonacci Spiral): </a:t>
            </a:r>
            <a:r>
              <a:rPr lang="ja-JP" altLang="en-US" sz="1400"/>
              <a:t>见左图</a:t>
            </a:r>
            <a:r>
              <a:rPr lang="zh-CN" altLang="en-US" sz="1400" dirty="0"/>
              <a:t>，</a:t>
            </a:r>
            <a:r>
              <a:rPr lang="ja-JP" altLang="en-US" sz="1400"/>
              <a:t>和</a:t>
            </a:r>
            <a:r>
              <a:rPr lang="en-US" altLang="ja-JP" sz="1400" dirty="0"/>
              <a:t>rule</a:t>
            </a:r>
            <a:r>
              <a:rPr lang="zh-CN" altLang="en-US" sz="1400" dirty="0"/>
              <a:t> </a:t>
            </a:r>
            <a:r>
              <a:rPr lang="en-US" altLang="zh-CN" sz="1400" dirty="0"/>
              <a:t>of</a:t>
            </a:r>
            <a:r>
              <a:rPr lang="zh-CN" altLang="en-US" sz="1400" dirty="0"/>
              <a:t> </a:t>
            </a:r>
            <a:r>
              <a:rPr lang="en-US" altLang="zh-CN" sz="1400" dirty="0"/>
              <a:t>thirds</a:t>
            </a:r>
            <a:r>
              <a:rPr lang="ja-JP" altLang="en-US" sz="1400"/>
              <a:t>有共同之处</a:t>
            </a:r>
            <a:endParaRPr lang="en-US" altLang="ja-JP" sz="1400" dirty="0"/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Negative space: </a:t>
            </a:r>
            <a:r>
              <a:rPr lang="ja-JP" altLang="en-US" sz="1400"/>
              <a:t>照片中</a:t>
            </a:r>
            <a:r>
              <a:rPr lang="en-US" altLang="ja-JP" sz="1400" dirty="0"/>
              <a:t>positive</a:t>
            </a:r>
            <a:r>
              <a:rPr lang="zh-CN" altLang="en-US" sz="1400" dirty="0"/>
              <a:t> </a:t>
            </a:r>
            <a:r>
              <a:rPr lang="en-US" altLang="zh-CN" sz="1400" dirty="0"/>
              <a:t>space(</a:t>
            </a:r>
            <a:r>
              <a:rPr lang="ja-JP" altLang="en-US" sz="1400"/>
              <a:t>真正想拍的</a:t>
            </a:r>
            <a:r>
              <a:rPr lang="en-US" altLang="ja-JP" sz="1400" dirty="0"/>
              <a:t>subject</a:t>
            </a:r>
            <a:r>
              <a:rPr lang="en-US" altLang="zh-CN" sz="1400" dirty="0"/>
              <a:t>)</a:t>
            </a:r>
            <a:r>
              <a:rPr lang="ja-JP" altLang="en-US" sz="1400"/>
              <a:t>很少</a:t>
            </a:r>
            <a:r>
              <a:rPr lang="zh-CN" altLang="en-US" sz="1400" dirty="0"/>
              <a:t>，</a:t>
            </a:r>
            <a:r>
              <a:rPr lang="en-US" altLang="zh-CN" sz="1400" dirty="0"/>
              <a:t>negative</a:t>
            </a:r>
            <a:r>
              <a:rPr lang="zh-CN" altLang="en-US" sz="1400" dirty="0"/>
              <a:t> </a:t>
            </a:r>
            <a:r>
              <a:rPr lang="en-US" altLang="zh-CN" sz="1400" dirty="0"/>
              <a:t>space(</a:t>
            </a:r>
            <a:r>
              <a:rPr lang="ja-JP" altLang="en-US" sz="1400"/>
              <a:t>背景</a:t>
            </a:r>
            <a:r>
              <a:rPr lang="en-US" altLang="zh-CN" sz="1400" dirty="0"/>
              <a:t>)</a:t>
            </a:r>
            <a:r>
              <a:rPr lang="ja-JP" altLang="en-US" sz="1400"/>
              <a:t>很多</a:t>
            </a:r>
            <a:r>
              <a:rPr lang="zh-CN" altLang="en-US" sz="1400" dirty="0"/>
              <a:t>；</a:t>
            </a:r>
            <a:r>
              <a:rPr lang="ja-JP" altLang="en-US" sz="1400"/>
              <a:t>可以</a:t>
            </a:r>
            <a:r>
              <a:rPr lang="en-US" altLang="ja-JP" sz="1400" dirty="0"/>
              <a:t>make</a:t>
            </a:r>
            <a:r>
              <a:rPr lang="zh-CN" altLang="en-US" sz="1400" dirty="0"/>
              <a:t> </a:t>
            </a:r>
            <a:r>
              <a:rPr lang="en-US" altLang="zh-CN" sz="1400" dirty="0"/>
              <a:t>the</a:t>
            </a:r>
            <a:r>
              <a:rPr lang="zh-CN" altLang="en-US" sz="1400" dirty="0"/>
              <a:t> </a:t>
            </a:r>
            <a:r>
              <a:rPr lang="en-US" altLang="zh-CN" sz="1400" dirty="0"/>
              <a:t>subject</a:t>
            </a:r>
            <a:r>
              <a:rPr lang="zh-CN" altLang="en-US" sz="1400" dirty="0"/>
              <a:t> </a:t>
            </a:r>
            <a:r>
              <a:rPr lang="en-US" altLang="zh-CN" sz="1400" dirty="0"/>
              <a:t>stand</a:t>
            </a:r>
            <a:r>
              <a:rPr lang="zh-CN" altLang="en-US" sz="1400" dirty="0"/>
              <a:t> </a:t>
            </a:r>
            <a:r>
              <a:rPr lang="en-US" altLang="zh-CN" sz="1400" dirty="0"/>
              <a:t>out, </a:t>
            </a:r>
            <a:r>
              <a:rPr lang="en-US" altLang="ja-JP" sz="1400" dirty="0"/>
              <a:t>attract</a:t>
            </a:r>
            <a:r>
              <a:rPr lang="zh-CN" altLang="en-US" sz="1400" dirty="0"/>
              <a:t> </a:t>
            </a:r>
            <a:r>
              <a:rPr lang="en-US" altLang="zh-CN" sz="1400" dirty="0"/>
              <a:t>attention</a:t>
            </a:r>
            <a:r>
              <a:rPr lang="zh-CN" altLang="en-US" sz="1400" dirty="0"/>
              <a:t> </a:t>
            </a:r>
            <a:r>
              <a:rPr lang="en-US" altLang="zh-CN" sz="1400" dirty="0"/>
              <a:t>to</a:t>
            </a:r>
            <a:r>
              <a:rPr lang="zh-CN" altLang="en-US" sz="1400" dirty="0"/>
              <a:t> </a:t>
            </a:r>
            <a:r>
              <a:rPr lang="en-US" altLang="zh-CN" sz="1400" dirty="0"/>
              <a:t>the</a:t>
            </a:r>
            <a:r>
              <a:rPr lang="zh-CN" altLang="en-US" sz="1400" dirty="0"/>
              <a:t> </a:t>
            </a:r>
            <a:r>
              <a:rPr lang="en-US" altLang="zh-CN" sz="1400" dirty="0"/>
              <a:t>subject</a:t>
            </a:r>
          </a:p>
          <a:p>
            <a:pPr marL="285750" indent="-285750">
              <a:buFont typeface="Arial" panose="020B0604020202020204" pitchFamily="34" charset="0"/>
              <a:buChar char="•"/>
            </a:pPr>
            <a:r>
              <a:rPr lang="en-US" sz="1400" dirty="0"/>
              <a:t>Leading lines: </a:t>
            </a:r>
            <a:r>
              <a:rPr lang="ja-JP" altLang="en-US" sz="1400"/>
              <a:t>利用周围景物中存在的</a:t>
            </a:r>
            <a:r>
              <a:rPr lang="en-US" altLang="ja-JP" sz="1400" dirty="0"/>
              <a:t>lines</a:t>
            </a:r>
            <a:r>
              <a:rPr lang="zh-CN" altLang="en-US" sz="1400" dirty="0"/>
              <a:t>，</a:t>
            </a:r>
            <a:r>
              <a:rPr lang="ja-JP" altLang="en-US" sz="1400"/>
              <a:t>安排我的</a:t>
            </a:r>
            <a:r>
              <a:rPr lang="en-US" altLang="ja-JP" sz="1400" dirty="0"/>
              <a:t>subject</a:t>
            </a:r>
            <a:r>
              <a:rPr lang="ja-JP" altLang="en-US" sz="1400"/>
              <a:t>在这些</a:t>
            </a:r>
            <a:r>
              <a:rPr lang="en-US" altLang="ja-JP" sz="1400" dirty="0"/>
              <a:t>lines</a:t>
            </a:r>
            <a:r>
              <a:rPr lang="zh-CN" altLang="en-US" sz="1400" dirty="0"/>
              <a:t> </a:t>
            </a:r>
            <a:r>
              <a:rPr lang="en-US" altLang="zh-CN" sz="1400" dirty="0"/>
              <a:t>pointing</a:t>
            </a:r>
            <a:r>
              <a:rPr lang="zh-CN" altLang="en-US" sz="1400" dirty="0"/>
              <a:t> </a:t>
            </a:r>
            <a:r>
              <a:rPr lang="en-US" altLang="zh-CN" sz="1400" dirty="0"/>
              <a:t>to</a:t>
            </a:r>
            <a:r>
              <a:rPr lang="ja-JP" altLang="en-US" sz="1400"/>
              <a:t>的地方</a:t>
            </a:r>
            <a:endParaRPr lang="en-US" sz="1400" dirty="0"/>
          </a:p>
        </p:txBody>
      </p:sp>
      <p:pic>
        <p:nvPicPr>
          <p:cNvPr id="6" name="Picture 5">
            <a:extLst>
              <a:ext uri="{FF2B5EF4-FFF2-40B4-BE49-F238E27FC236}">
                <a16:creationId xmlns:a16="http://schemas.microsoft.com/office/drawing/2014/main" id="{720CA374-4347-BD48-A8ED-B18BDD528B83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811757" y="-396552"/>
            <a:ext cx="3657600" cy="9144000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90A9C4F2-D1A3-D14F-A990-284C244A164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-3657599" y="0"/>
            <a:ext cx="3645024" cy="2432446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2B7A2B3C-6C0E-CF44-9BFC-B5D8E9BEFA76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178085" y="-2342283"/>
            <a:ext cx="2924944" cy="195776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02081147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テーマ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148</TotalTime>
  <Words>638</Words>
  <Application>Microsoft Macintosh PowerPoint</Application>
  <PresentationFormat>On-screen Show (4:3)</PresentationFormat>
  <Paragraphs>44</Paragraphs>
  <Slides>5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ＭＳ Ｐゴシック</vt:lpstr>
      <vt:lpstr>宋体</vt:lpstr>
      <vt:lpstr>Arial</vt:lpstr>
      <vt:lpstr>Calibri</vt:lpstr>
      <vt:lpstr>Office テーマ</vt:lpstr>
      <vt:lpstr>PowerPoint Presentation</vt:lpstr>
      <vt:lpstr>PowerPoint Presentation</vt:lpstr>
      <vt:lpstr>PowerPoint Presentation</vt:lpstr>
      <vt:lpstr>PowerPoint Presentation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プレゼンテーション</dc:title>
  <dc:creator>Chen Feiyu (陳 飛宇)</dc:creator>
  <cp:lastModifiedBy>Feiyu CHEN</cp:lastModifiedBy>
  <cp:revision>45</cp:revision>
  <dcterms:created xsi:type="dcterms:W3CDTF">2018-08-27T01:58:20Z</dcterms:created>
  <dcterms:modified xsi:type="dcterms:W3CDTF">2018-09-24T05:30:07Z</dcterms:modified>
</cp:coreProperties>
</file>

<file path=docProps/thumbnail.jpeg>
</file>